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2" r:id="rId1"/>
  </p:sldMasterIdLst>
  <p:notesMasterIdLst>
    <p:notesMasterId r:id="rId43"/>
  </p:notesMasterIdLst>
  <p:handoutMasterIdLst>
    <p:handoutMasterId r:id="rId44"/>
  </p:handoutMasterIdLst>
  <p:sldIdLst>
    <p:sldId id="409" r:id="rId2"/>
    <p:sldId id="497" r:id="rId3"/>
    <p:sldId id="498" r:id="rId4"/>
    <p:sldId id="499" r:id="rId5"/>
    <p:sldId id="500" r:id="rId6"/>
    <p:sldId id="501" r:id="rId7"/>
    <p:sldId id="502" r:id="rId8"/>
    <p:sldId id="503" r:id="rId9"/>
    <p:sldId id="504" r:id="rId10"/>
    <p:sldId id="505" r:id="rId11"/>
    <p:sldId id="506" r:id="rId12"/>
    <p:sldId id="507" r:id="rId13"/>
    <p:sldId id="508" r:id="rId14"/>
    <p:sldId id="509" r:id="rId15"/>
    <p:sldId id="510" r:id="rId16"/>
    <p:sldId id="511" r:id="rId17"/>
    <p:sldId id="512" r:id="rId18"/>
    <p:sldId id="513" r:id="rId19"/>
    <p:sldId id="514" r:id="rId20"/>
    <p:sldId id="515" r:id="rId21"/>
    <p:sldId id="516" r:id="rId22"/>
    <p:sldId id="517" r:id="rId23"/>
    <p:sldId id="521" r:id="rId24"/>
    <p:sldId id="520" r:id="rId25"/>
    <p:sldId id="519" r:id="rId26"/>
    <p:sldId id="527" r:id="rId27"/>
    <p:sldId id="528" r:id="rId28"/>
    <p:sldId id="529" r:id="rId29"/>
    <p:sldId id="530" r:id="rId30"/>
    <p:sldId id="523" r:id="rId31"/>
    <p:sldId id="524" r:id="rId32"/>
    <p:sldId id="525" r:id="rId33"/>
    <p:sldId id="526" r:id="rId34"/>
    <p:sldId id="531" r:id="rId35"/>
    <p:sldId id="532" r:id="rId36"/>
    <p:sldId id="533" r:id="rId37"/>
    <p:sldId id="534" r:id="rId38"/>
    <p:sldId id="535" r:id="rId39"/>
    <p:sldId id="536" r:id="rId40"/>
    <p:sldId id="537" r:id="rId41"/>
    <p:sldId id="538" r:id="rId42"/>
  </p:sldIdLst>
  <p:sldSz cx="9144000" cy="5143500" type="screen16x9"/>
  <p:notesSz cx="68453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9">
          <p15:clr>
            <a:srgbClr val="A4A3A4"/>
          </p15:clr>
        </p15:guide>
        <p15:guide id="2" pos="215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1D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86871" autoAdjust="0"/>
  </p:normalViewPr>
  <p:slideViewPr>
    <p:cSldViewPr>
      <p:cViewPr varScale="1">
        <p:scale>
          <a:sx n="119" d="100"/>
          <a:sy n="119" d="100"/>
        </p:scale>
        <p:origin x="114" y="6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2532" y="66"/>
      </p:cViewPr>
      <p:guideLst>
        <p:guide orient="horz" pos="2959"/>
        <p:guide pos="215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46639-C8C4-9A48-A995-2E425D4B1E5C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79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16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46639-C8C4-9A48-A995-2E425D4B1E5C}" type="slidenum">
              <a:rPr lang="en-US"/>
              <a:pPr/>
              <a:t>26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41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46639-C8C4-9A48-A995-2E425D4B1E5C}" type="slidenum">
              <a:rPr lang="en-US"/>
              <a:pPr/>
              <a:t>27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93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92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39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98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4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82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24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46639-C8C4-9A48-A995-2E425D4B1E5C}" type="slidenum">
              <a:rPr lang="en-US"/>
              <a:pPr/>
              <a:t>34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79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46639-C8C4-9A48-A995-2E425D4B1E5C}" type="slidenum">
              <a:rPr lang="en-US"/>
              <a:pPr/>
              <a:t>10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34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46639-C8C4-9A48-A995-2E425D4B1E5C}" type="slidenum">
              <a:rPr lang="en-US"/>
              <a:pPr/>
              <a:t>35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44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18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427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853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413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89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46639-C8C4-9A48-A995-2E425D4B1E5C}" type="slidenum">
              <a:rPr lang="en-US"/>
              <a:pPr/>
              <a:t>41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6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46639-C8C4-9A48-A995-2E425D4B1E5C}" type="slidenum">
              <a:rPr lang="en-US"/>
              <a:pPr/>
              <a:t>11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08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0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35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99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64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50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79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16200000">
            <a:off x="-2549264" y="2474314"/>
            <a:ext cx="5143502" cy="1948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 rot="16200000" flipV="1">
            <a:off x="-2442604" y="2560132"/>
            <a:ext cx="514350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1731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5372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733550"/>
            <a:ext cx="4040188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25372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1733550"/>
            <a:ext cx="4041775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172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77724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5"/>
            <a:ext cx="77724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3958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5372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733550"/>
            <a:ext cx="4040188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25372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1733550"/>
            <a:ext cx="4041775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77724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5"/>
            <a:ext cx="77724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19702"/>
            <a:ext cx="7543800" cy="68039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200150"/>
            <a:ext cx="7543801" cy="3429000"/>
          </a:xfrm>
        </p:spPr>
        <p:txBody>
          <a:bodyPr/>
          <a:lstStyle>
            <a:lvl1pPr marL="7938" indent="-7938">
              <a:tabLst/>
              <a:defRPr sz="2800" baseline="0"/>
            </a:lvl1pPr>
            <a:lvl2pPr marL="404813" indent="-254000">
              <a:tabLst/>
              <a:defRPr sz="2400" baseline="0"/>
            </a:lvl2pPr>
            <a:lvl3pPr marL="515938" indent="-228600">
              <a:tabLst/>
              <a:defRPr sz="2000" baseline="0"/>
            </a:lvl3pPr>
            <a:lvl4pPr marL="690563" indent="-265113">
              <a:tabLst/>
              <a:defRPr sz="1600" baseline="0"/>
            </a:lvl4pPr>
            <a:lvl5pPr marL="801688" indent="-239713">
              <a:tabLst/>
              <a:defRPr sz="1400" baseline="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40" y="5029201"/>
            <a:ext cx="3617103" cy="89483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Slides adapted from Jure </a:t>
            </a:r>
            <a:r>
              <a:rPr lang="en-US" dirty="0" err="1"/>
              <a:t>Leskovec</a:t>
            </a:r>
            <a:endParaRPr lang="en-US" sz="525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0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 rot="16200000">
            <a:off x="-2556759" y="2481809"/>
            <a:ext cx="5143502" cy="1798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 rot="16200000" flipV="1">
            <a:off x="-2472584" y="2548889"/>
            <a:ext cx="514350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813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3"/>
            <a:ext cx="3703320" cy="30175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7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60419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31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8" y="548640"/>
            <a:ext cx="5009393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4844840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240CDC23-E565-C848-9AF6-12BD09C53D91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40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60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3/26/2023</a:t>
            </a:fld>
            <a:r>
              <a:rPr lang="en-US" dirty="0" err="1"/>
              <a:t>sss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Slides adapted from Jure </a:t>
            </a:r>
            <a:r>
              <a:rPr lang="en-US" dirty="0" err="1"/>
              <a:t>Leskovec</a:t>
            </a:r>
            <a:endParaRPr lang="en-US" sz="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6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510778"/>
            <a:ext cx="3890964" cy="1298972"/>
          </a:xfrm>
        </p:spPr>
        <p:txBody>
          <a:bodyPr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675"/>
              </a:spcBef>
              <a:buFont typeface="Times" pitchFamily="-65" charset="0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7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-2518606" y="2473636"/>
            <a:ext cx="5143502" cy="1962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 rot="16200000" flipV="1">
            <a:off x="-2442604" y="2560132"/>
            <a:ext cx="514350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384301"/>
            <a:ext cx="7543801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4844840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240CDC23-E565-C848-9AF6-12BD09C53D91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3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02" r:id="rId12"/>
    <p:sldLayoutId id="2147483709" r:id="rId13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Topic Modeling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3460238" y="2800350"/>
            <a:ext cx="5009393" cy="1691640"/>
          </a:xfrm>
        </p:spPr>
        <p:txBody>
          <a:bodyPr>
            <a:normAutofit/>
          </a:bodyPr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 dirty="0">
                <a:solidFill>
                  <a:srgbClr val="A50021"/>
                </a:solidFill>
                <a:latin typeface="Calibri" charset="0"/>
              </a:rPr>
              <a:t>What is Topic?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E00A1-255A-E64E-B8D2-DDB22BD12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33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Topic Modeling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3460238" y="2800350"/>
            <a:ext cx="5009393" cy="1691640"/>
          </a:xfrm>
        </p:spPr>
        <p:txBody>
          <a:bodyPr>
            <a:normAutofit/>
          </a:bodyPr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 dirty="0">
                <a:solidFill>
                  <a:srgbClr val="A50021"/>
                </a:solidFill>
                <a:latin typeface="Calibri" charset="0"/>
              </a:rPr>
              <a:t>What is Topic?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E00A1-255A-E64E-B8D2-DDB22BD12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28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Topic Modeling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3460238" y="2800350"/>
            <a:ext cx="5009393" cy="1691640"/>
          </a:xfrm>
        </p:spPr>
        <p:txBody>
          <a:bodyPr>
            <a:normAutofit/>
          </a:bodyPr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sz="3200" dirty="0">
                <a:solidFill>
                  <a:srgbClr val="A50021"/>
                </a:solidFill>
                <a:latin typeface="Calibri" charset="0"/>
              </a:rPr>
              <a:t>Latent Dirichlet Allocation (LDA)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E00A1-255A-E64E-B8D2-DDB22BD12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52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67B91-61FC-4D1C-9299-F250F757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Introduction</a:t>
            </a:r>
            <a:endParaRPr lang="zh-CN" altLang="en-US" sz="32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CCF4B5D-00BF-4D77-80F1-514DD1CBF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800099"/>
            <a:ext cx="4477233" cy="38687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0253FE0-FC5F-4881-A032-3F14B5EA3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337" y="3867150"/>
            <a:ext cx="4449423" cy="10165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4439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67B91-61FC-4D1C-9299-F250F757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Introduction</a:t>
            </a:r>
            <a:endParaRPr lang="zh-CN" altLang="en-US" sz="3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44739F8-0219-47A4-A666-DFD83023F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085" y="831664"/>
            <a:ext cx="5559829" cy="291951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A7936AD-CFBA-4402-80ED-CB4EE720833F}"/>
              </a:ext>
            </a:extLst>
          </p:cNvPr>
          <p:cNvSpPr txBox="1"/>
          <p:nvPr/>
        </p:nvSpPr>
        <p:spPr>
          <a:xfrm>
            <a:off x="1792084" y="3782746"/>
            <a:ext cx="5559829" cy="79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3713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1400" dirty="0">
                <a:latin typeface="+mn-lt"/>
              </a:rPr>
              <a:t>Each </a:t>
            </a:r>
            <a:r>
              <a:rPr lang="en-US" altLang="zh-CN" sz="1400" dirty="0">
                <a:solidFill>
                  <a:schemeClr val="accent1"/>
                </a:solidFill>
                <a:latin typeface="+mn-lt"/>
              </a:rPr>
              <a:t>topic</a:t>
            </a:r>
            <a:r>
              <a:rPr lang="en-US" altLang="zh-CN" sz="1400" dirty="0">
                <a:latin typeface="+mn-lt"/>
              </a:rPr>
              <a:t> is a distribution over words</a:t>
            </a:r>
          </a:p>
          <a:p>
            <a:pPr marL="493713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1400" dirty="0">
                <a:latin typeface="+mn-lt"/>
              </a:rPr>
              <a:t>Each </a:t>
            </a:r>
            <a:r>
              <a:rPr lang="en-US" altLang="zh-CN" sz="1400" dirty="0">
                <a:solidFill>
                  <a:schemeClr val="accent1"/>
                </a:solidFill>
                <a:latin typeface="+mn-lt"/>
              </a:rPr>
              <a:t>document</a:t>
            </a:r>
            <a:r>
              <a:rPr lang="en-US" altLang="zh-CN" sz="1400" dirty="0">
                <a:latin typeface="+mn-lt"/>
              </a:rPr>
              <a:t> is a mixture of corpus-wide topics</a:t>
            </a:r>
          </a:p>
          <a:p>
            <a:pPr marL="493713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1400" dirty="0">
                <a:latin typeface="+mn-lt"/>
              </a:rPr>
              <a:t>Each </a:t>
            </a:r>
            <a:r>
              <a:rPr lang="en-US" altLang="zh-CN" sz="1400" dirty="0">
                <a:solidFill>
                  <a:schemeClr val="accent1"/>
                </a:solidFill>
                <a:latin typeface="+mn-lt"/>
              </a:rPr>
              <a:t>word</a:t>
            </a:r>
            <a:r>
              <a:rPr lang="en-US" altLang="zh-CN" sz="1400" dirty="0">
                <a:latin typeface="+mn-lt"/>
              </a:rPr>
              <a:t> is drawn from one of those topics</a:t>
            </a:r>
          </a:p>
        </p:txBody>
      </p:sp>
    </p:spTree>
    <p:extLst>
      <p:ext uri="{BB962C8B-B14F-4D97-AF65-F5344CB8AC3E}">
        <p14:creationId xmlns:p14="http://schemas.microsoft.com/office/powerpoint/2010/main" val="3308690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67B91-61FC-4D1C-9299-F250F757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Introduction</a:t>
            </a:r>
            <a:endParaRPr lang="zh-CN" altLang="en-US" sz="32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A7936AD-CFBA-4402-80ED-CB4EE720833F}"/>
              </a:ext>
            </a:extLst>
          </p:cNvPr>
          <p:cNvSpPr txBox="1"/>
          <p:nvPr/>
        </p:nvSpPr>
        <p:spPr>
          <a:xfrm>
            <a:off x="1792084" y="3782746"/>
            <a:ext cx="5559829" cy="554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3713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1400" dirty="0">
                <a:latin typeface="+mn-lt"/>
              </a:rPr>
              <a:t>In reality, we only observe the documents</a:t>
            </a:r>
          </a:p>
          <a:p>
            <a:pPr marL="493713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1400" dirty="0">
                <a:latin typeface="+mn-lt"/>
              </a:rPr>
              <a:t>The other structure are </a:t>
            </a:r>
            <a:r>
              <a:rPr lang="en-US" altLang="zh-CN" sz="1400" dirty="0">
                <a:solidFill>
                  <a:schemeClr val="accent1"/>
                </a:solidFill>
                <a:latin typeface="+mn-lt"/>
              </a:rPr>
              <a:t>hidden variables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2F89673-7801-4D99-9A69-24280777E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083" y="800099"/>
            <a:ext cx="5310739" cy="291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77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67B91-61FC-4D1C-9299-F250F757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Introduction</a:t>
            </a:r>
            <a:endParaRPr lang="zh-CN" altLang="en-US" sz="32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A7936AD-CFBA-4402-80ED-CB4EE720833F}"/>
              </a:ext>
            </a:extLst>
          </p:cNvPr>
          <p:cNvSpPr txBox="1"/>
          <p:nvPr/>
        </p:nvSpPr>
        <p:spPr>
          <a:xfrm>
            <a:off x="1792084" y="3782746"/>
            <a:ext cx="5559829" cy="10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3713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1400" dirty="0">
                <a:latin typeface="+mn-lt"/>
              </a:rPr>
              <a:t>Our goal is to </a:t>
            </a:r>
            <a:r>
              <a:rPr lang="en-US" altLang="zh-CN" sz="1400" dirty="0">
                <a:solidFill>
                  <a:schemeClr val="accent1"/>
                </a:solidFill>
                <a:latin typeface="+mn-lt"/>
              </a:rPr>
              <a:t>infer</a:t>
            </a:r>
            <a:r>
              <a:rPr lang="en-US" altLang="zh-CN" sz="1400" dirty="0">
                <a:latin typeface="+mn-lt"/>
              </a:rPr>
              <a:t> the hidden variables</a:t>
            </a:r>
          </a:p>
          <a:p>
            <a:pPr marL="493713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1400" dirty="0">
                <a:latin typeface="+mn-lt"/>
              </a:rPr>
              <a:t>i.e., compute their distribution conditioned on the documents</a:t>
            </a:r>
          </a:p>
          <a:p>
            <a:pPr marL="150813" lvl="1" algn="ctr">
              <a:lnSpc>
                <a:spcPct val="110000"/>
              </a:lnSpc>
            </a:pPr>
            <a:endParaRPr lang="en-US" altLang="zh-CN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0813" lvl="1" algn="ctr">
              <a:lnSpc>
                <a:spcPct val="110000"/>
              </a:lnSpc>
            </a:pPr>
            <a:r>
              <a:rPr lang="en-US" altLang="zh-CN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P(topics, proportions, assignments | documents)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2F89673-7801-4D99-9A69-24280777E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083" y="800099"/>
            <a:ext cx="5310739" cy="291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35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67B91-61FC-4D1C-9299-F250F757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Introduction</a:t>
            </a:r>
            <a:endParaRPr lang="zh-CN" altLang="en-US" sz="32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A7936AD-CFBA-4402-80ED-CB4EE720833F}"/>
              </a:ext>
            </a:extLst>
          </p:cNvPr>
          <p:cNvSpPr txBox="1"/>
          <p:nvPr/>
        </p:nvSpPr>
        <p:spPr>
          <a:xfrm>
            <a:off x="1752600" y="3788954"/>
            <a:ext cx="5559829" cy="554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0813" lvl="1">
              <a:lnSpc>
                <a:spcPct val="110000"/>
              </a:lnSpc>
            </a:pPr>
            <a:r>
              <a:rPr lang="en-US" altLang="zh-CN" sz="1400" dirty="0">
                <a:latin typeface="+mn-lt"/>
              </a:rPr>
              <a:t>Topic modelling allows us to extrapolate backwards from a collection of documents to infer the topics that could have generated them.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2F89673-7801-4D99-9A69-24280777E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083" y="800099"/>
            <a:ext cx="5310739" cy="291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05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67B91-61FC-4D1C-9299-F250F757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Latent Dirichlet Allocation (LDA)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05E6D8-3523-47FF-A692-82FB48603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/>
              <a:t> The LDA model is a Bayesian mixture model for discrete data where topics are assumed to be uncorrelated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/>
              <a:t> LDA provides a generative model that describes how the documents in a dataset were created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/>
              <a:t> Each of the </a:t>
            </a:r>
            <a:r>
              <a:rPr lang="zh-CN" altLang="en-US" sz="2000" b="1" dirty="0">
                <a:solidFill>
                  <a:schemeClr val="accent1"/>
                </a:solidFill>
              </a:rPr>
              <a:t>𝐾</a:t>
            </a:r>
            <a:r>
              <a:rPr lang="zh-CN" altLang="en-US" sz="2000" dirty="0"/>
              <a:t> </a:t>
            </a:r>
            <a:r>
              <a:rPr lang="en-US" altLang="zh-CN" sz="2000" dirty="0"/>
              <a:t>topics is a distribution over a fixed vocabulary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/>
              <a:t> Each document is a collection of words, generated according to a multinomial distribution, one for each of </a:t>
            </a:r>
            <a:r>
              <a:rPr lang="zh-CN" altLang="en-US" sz="2000" b="1" dirty="0">
                <a:solidFill>
                  <a:schemeClr val="accent1"/>
                </a:solidFill>
              </a:rPr>
              <a:t>𝐾</a:t>
            </a:r>
            <a:r>
              <a:rPr lang="zh-CN" altLang="en-US" sz="2000" dirty="0"/>
              <a:t> </a:t>
            </a:r>
            <a:r>
              <a:rPr lang="en-US" altLang="zh-CN" sz="2000" dirty="0"/>
              <a:t>topics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/>
              <a:t> Inference consists of estimating a posterior distribution over the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/>
              <a:t> Parameters of the probability model from a combination of what is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/>
              <a:t> Observed (words in documents) and what is hidden (topic and word parameters)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444106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67B91-61FC-4D1C-9299-F250F757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Details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05E6D8-3523-47FF-A692-82FB48603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1800" dirty="0"/>
              <a:t> For each </a:t>
            </a:r>
            <a:r>
              <a:rPr lang="en-US" altLang="zh-CN" sz="1800" dirty="0">
                <a:solidFill>
                  <a:schemeClr val="accent1"/>
                </a:solidFill>
              </a:rPr>
              <a:t>document</a:t>
            </a:r>
            <a:r>
              <a:rPr lang="en-US" altLang="zh-CN" sz="1800" dirty="0"/>
              <a:t>, the LDA generative process is: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/>
              <a:t>randomly choose a distribution over topics (multinomial of length </a:t>
            </a:r>
            <a:r>
              <a:rPr lang="zh-CN" altLang="en-US" sz="1600" dirty="0"/>
              <a:t>𝐾</a:t>
            </a:r>
            <a:r>
              <a:rPr lang="en-US" altLang="zh-CN" sz="1600" dirty="0"/>
              <a:t>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/>
              <a:t>for each </a:t>
            </a:r>
            <a:r>
              <a:rPr lang="en-US" altLang="zh-CN" sz="1600" dirty="0">
                <a:solidFill>
                  <a:schemeClr val="accent1"/>
                </a:solidFill>
              </a:rPr>
              <a:t>word</a:t>
            </a:r>
            <a:r>
              <a:rPr lang="en-US" altLang="zh-CN" sz="1600" dirty="0"/>
              <a:t> in the document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/>
              <a:t>Probabilistically draw one of the </a:t>
            </a:r>
            <a:r>
              <a:rPr lang="zh-CN" altLang="en-US" sz="1200" dirty="0"/>
              <a:t>𝐾 </a:t>
            </a:r>
            <a:r>
              <a:rPr lang="en-US" altLang="zh-CN" sz="1200" dirty="0"/>
              <a:t>topics from the distribution over topics obtained in step 1, say topic </a:t>
            </a:r>
            <a:r>
              <a:rPr lang="zh-CN" altLang="en-US" sz="1200" dirty="0"/>
              <a:t>𝑘 </a:t>
            </a:r>
            <a:r>
              <a:rPr lang="en-US" altLang="zh-CN" sz="1200" dirty="0"/>
              <a:t>(</a:t>
            </a:r>
            <a:r>
              <a:rPr lang="en-US" altLang="zh-CN" sz="1200" dirty="0">
                <a:solidFill>
                  <a:schemeClr val="accent1"/>
                </a:solidFill>
              </a:rPr>
              <a:t>each document contains topics in different proportions</a:t>
            </a:r>
            <a:r>
              <a:rPr lang="en-US" altLang="zh-CN" sz="1200" dirty="0"/>
              <a:t>)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/>
              <a:t>Probabilistically draw one of the V words from </a:t>
            </a:r>
            <a:r>
              <a:rPr lang="zh-CN" altLang="en-US" sz="1200" dirty="0"/>
              <a:t>𝛽</a:t>
            </a:r>
            <a:r>
              <a:rPr lang="zh-CN" altLang="en-US" sz="1200" baseline="-25000" dirty="0"/>
              <a:t>𝑘</a:t>
            </a:r>
            <a:r>
              <a:rPr lang="zh-CN" altLang="en-US" sz="1200" dirty="0"/>
              <a:t> </a:t>
            </a:r>
            <a:r>
              <a:rPr lang="en-US" altLang="zh-CN" sz="1200" dirty="0"/>
              <a:t>(</a:t>
            </a:r>
            <a:r>
              <a:rPr lang="en-US" altLang="zh-CN" sz="1200" dirty="0">
                <a:solidFill>
                  <a:schemeClr val="accent1"/>
                </a:solidFill>
              </a:rPr>
              <a:t>each individual word in the document is drawn from one of the K topics in proportion to the document’s distribution over topics as determined in previous step</a:t>
            </a:r>
            <a:r>
              <a:rPr lang="en-US" altLang="zh-CN" sz="1200" dirty="0"/>
              <a:t>)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1800" dirty="0"/>
              <a:t> The goal of inference in LDA is to discover the topics from the collection of documents, and to estimate the relationship of words to these, assuming this generative process.</a:t>
            </a: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4124939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0BE009-F594-48DD-A475-BFFBC52A0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Algorithm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58923A4-A9AF-4098-B008-1E167FCA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85" y="800099"/>
            <a:ext cx="484163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92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67B91-61FC-4D1C-9299-F250F757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Motivation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05E6D8-3523-47FF-A692-82FB48603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zh-CN" sz="2000" dirty="0"/>
              <a:t>Suppose you’re given a massive corpora and asked to carry out the following tasks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/>
              <a:t> </a:t>
            </a:r>
            <a:r>
              <a:rPr lang="en-US" altLang="zh-CN" sz="1800" b="1" dirty="0"/>
              <a:t>Organize</a:t>
            </a:r>
            <a:r>
              <a:rPr lang="en-US" altLang="zh-CN" sz="1800" dirty="0"/>
              <a:t> the documents into </a:t>
            </a:r>
            <a:r>
              <a:rPr lang="en-US" altLang="zh-CN" sz="1800" b="1" dirty="0"/>
              <a:t>thematic categories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/>
              <a:t> </a:t>
            </a:r>
            <a:r>
              <a:rPr lang="en-US" altLang="zh-CN" sz="1800" b="1" dirty="0"/>
              <a:t>Describe</a:t>
            </a:r>
            <a:r>
              <a:rPr lang="en-US" altLang="zh-CN" sz="1800" dirty="0"/>
              <a:t> the evolution of those categories </a:t>
            </a:r>
            <a:r>
              <a:rPr lang="en-US" altLang="zh-CN" sz="1800" b="1" dirty="0"/>
              <a:t>over time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/>
              <a:t> Enable a domain expert to </a:t>
            </a:r>
            <a:r>
              <a:rPr lang="en-US" altLang="zh-CN" sz="1800" b="1" dirty="0"/>
              <a:t>analyze and understand</a:t>
            </a:r>
            <a:r>
              <a:rPr lang="en-US" altLang="zh-CN" sz="1800" dirty="0"/>
              <a:t> the content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/>
              <a:t> Find </a:t>
            </a:r>
            <a:r>
              <a:rPr lang="en-US" altLang="zh-CN" sz="1800" b="1" dirty="0"/>
              <a:t>relationships</a:t>
            </a:r>
            <a:r>
              <a:rPr lang="en-US" altLang="zh-CN" sz="1800" dirty="0"/>
              <a:t> between the categories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/>
              <a:t> Understand how </a:t>
            </a:r>
            <a:r>
              <a:rPr lang="en-US" altLang="zh-CN" sz="1800" b="1" dirty="0"/>
              <a:t>authorship</a:t>
            </a:r>
            <a:r>
              <a:rPr lang="en-US" altLang="zh-CN" sz="1800" dirty="0"/>
              <a:t> influences the content </a:t>
            </a:r>
          </a:p>
        </p:txBody>
      </p:sp>
    </p:spTree>
    <p:extLst>
      <p:ext uri="{BB962C8B-B14F-4D97-AF65-F5344CB8AC3E}">
        <p14:creationId xmlns:p14="http://schemas.microsoft.com/office/powerpoint/2010/main" val="3091299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0BE009-F594-48DD-A475-BFFBC52A0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Algorithm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DC0E829-8C6A-4D6F-B068-B499C5B44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153" y="1185669"/>
            <a:ext cx="6401693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00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0BE009-F594-48DD-A475-BFFBC52A0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Latent Dirichlet Allocation: Algorithm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30591BA-FA60-46F8-B57C-CDF48BE95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207389"/>
            <a:ext cx="4470325" cy="272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30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0BE009-F594-48DD-A475-BFFBC52A0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Algorithm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21F9BD4-873E-435A-8636-3D94B844B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45417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98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0BE009-F594-48DD-A475-BFFBC52A0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Algorithm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58923A4-A9AF-4098-B008-1E167FCA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85" y="800099"/>
            <a:ext cx="484163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80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0BE009-F594-48DD-A475-BFFBC52A0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Algorithm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9AB6ACE-C175-4362-9F4C-397A4A3EB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738672"/>
            <a:ext cx="4300566" cy="16661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6ADEEA4-0B88-4BF3-A276-FD45287DA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623" y="2785996"/>
            <a:ext cx="3527219" cy="4715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42F7F4-0E5F-4B1D-ABCF-915132DACC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85"/>
          <a:stretch/>
        </p:blipFill>
        <p:spPr bwMode="auto">
          <a:xfrm>
            <a:off x="2134235" y="3666699"/>
            <a:ext cx="49212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286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67B91-61FC-4D1C-9299-F250F757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Parameters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05E6D8-3523-47FF-A692-82FB48603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ea typeface="等线" panose="02010600030101010101" pitchFamily="2" charset="-122"/>
              </a:rPr>
              <a:t> Topic number K:</a:t>
            </a:r>
            <a:r>
              <a:rPr lang="zh-CN" altLang="en-US" sz="2000" dirty="0">
                <a:ea typeface="等线" panose="02010600030101010101" pitchFamily="2" charset="-122"/>
              </a:rPr>
              <a:t>许多读者问，如何设置主题个数，其实现在没有特别好的办法，目前只有交叉验证（</a:t>
            </a:r>
            <a:r>
              <a:rPr lang="en-US" altLang="zh-CN" sz="2000" dirty="0">
                <a:ea typeface="等线" panose="02010600030101010101" pitchFamily="2" charset="-122"/>
              </a:rPr>
              <a:t>cross validation</a:t>
            </a:r>
            <a:r>
              <a:rPr lang="zh-CN" altLang="en-US" sz="2000" dirty="0">
                <a:ea typeface="等线" panose="02010600030101010101" pitchFamily="2" charset="-122"/>
              </a:rPr>
              <a:t>）：通过设置不同的 </a:t>
            </a:r>
            <a:r>
              <a:rPr lang="en-US" altLang="zh-CN" sz="2000" dirty="0">
                <a:ea typeface="等线" panose="02010600030101010101" pitchFamily="2" charset="-122"/>
              </a:rPr>
              <a:t>K </a:t>
            </a:r>
            <a:r>
              <a:rPr lang="zh-CN" altLang="en-US" sz="2000" dirty="0">
                <a:ea typeface="等线" panose="02010600030101010101" pitchFamily="2" charset="-122"/>
              </a:rPr>
              <a:t>值训练后验证比较求得最佳值。</a:t>
            </a:r>
            <a:endParaRPr lang="en-US" altLang="zh-CN" sz="2000" dirty="0">
              <a:ea typeface="等线" panose="02010600030101010101" pitchFamily="2" charset="-122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ea typeface="等线" panose="02010600030101010101" pitchFamily="2" charset="-122"/>
              </a:rPr>
              <a:t> α</a:t>
            </a:r>
            <a:r>
              <a:rPr lang="zh-CN" altLang="en-US" sz="2000" dirty="0">
                <a:ea typeface="等线" panose="02010600030101010101" pitchFamily="2" charset="-122"/>
              </a:rPr>
              <a:t>和</a:t>
            </a:r>
            <a:r>
              <a:rPr lang="el-GR" altLang="zh-CN" sz="2000" dirty="0">
                <a:ea typeface="等线" panose="02010600030101010101" pitchFamily="2" charset="-122"/>
              </a:rPr>
              <a:t>β</a:t>
            </a:r>
            <a:r>
              <a:rPr lang="zh-CN" altLang="en-US" sz="2000" dirty="0">
                <a:ea typeface="等线" panose="02010600030101010101" pitchFamily="2" charset="-122"/>
              </a:rPr>
              <a:t>：这个超参数其实作为伪计数，不是很影响算法的结果。 </a:t>
            </a:r>
            <a:endParaRPr lang="en-US" altLang="zh-CN" sz="2000" dirty="0">
              <a:ea typeface="等线" panose="02010600030101010101" pitchFamily="2" charset="-122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ea typeface="等线" panose="02010600030101010101" pitchFamily="2" charset="-122"/>
              </a:rPr>
              <a:t> </a:t>
            </a:r>
            <a:r>
              <a:rPr lang="en-US" altLang="zh-CN" sz="2000" dirty="0" err="1">
                <a:ea typeface="等线" panose="02010600030101010101" pitchFamily="2" charset="-122"/>
              </a:rPr>
              <a:t>iter_number</a:t>
            </a:r>
            <a:r>
              <a:rPr lang="zh-CN" altLang="en-US" sz="2000" dirty="0">
                <a:ea typeface="等线" panose="02010600030101010101" pitchFamily="2" charset="-122"/>
              </a:rPr>
              <a:t>：</a:t>
            </a:r>
            <a:r>
              <a:rPr lang="en-US" altLang="zh-CN" sz="2000" dirty="0" err="1">
                <a:ea typeface="等线" panose="02010600030101010101" pitchFamily="2" charset="-122"/>
              </a:rPr>
              <a:t>gibbs</a:t>
            </a:r>
            <a:r>
              <a:rPr lang="en-US" altLang="zh-CN" sz="2000" dirty="0">
                <a:ea typeface="等线" panose="02010600030101010101" pitchFamily="2" charset="-122"/>
              </a:rPr>
              <a:t> sampling </a:t>
            </a:r>
            <a:r>
              <a:rPr lang="zh-CN" altLang="en-US" sz="2000" dirty="0">
                <a:ea typeface="等线" panose="02010600030101010101" pitchFamily="2" charset="-122"/>
              </a:rPr>
              <a:t>前面 </a:t>
            </a:r>
            <a:r>
              <a:rPr lang="en-US" altLang="zh-CN" sz="2000" dirty="0">
                <a:ea typeface="等线" panose="02010600030101010101" pitchFamily="2" charset="-122"/>
              </a:rPr>
              <a:t>1000 </a:t>
            </a:r>
            <a:r>
              <a:rPr lang="zh-CN" altLang="en-US" sz="2000" dirty="0">
                <a:ea typeface="等线" panose="02010600030101010101" pitchFamily="2" charset="-122"/>
              </a:rPr>
              <a:t>次甚至更多可以抛弃，这样会达到更好的效果。</a:t>
            </a:r>
            <a:endParaRPr lang="en-US" altLang="zh-CN" sz="2000" dirty="0">
              <a:ea typeface="等线" panose="02010600030101010101" pitchFamily="2" charset="-122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l"/>
            </a:pPr>
            <a:endParaRPr lang="en-US" altLang="zh-CN" sz="1600" dirty="0"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7309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Topic Modeling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3460238" y="2800350"/>
            <a:ext cx="5009393" cy="1691640"/>
          </a:xfrm>
        </p:spPr>
        <p:txBody>
          <a:bodyPr>
            <a:normAutofit/>
          </a:bodyPr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sz="3200" dirty="0">
                <a:solidFill>
                  <a:srgbClr val="A50021"/>
                </a:solidFill>
                <a:latin typeface="Calibri" charset="0"/>
              </a:rPr>
              <a:t>Latent Dirichlet Allocation (LDA)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E00A1-255A-E64E-B8D2-DDB22BD12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811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Topic Modeling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3460238" y="2800350"/>
            <a:ext cx="5009393" cy="1691640"/>
          </a:xfrm>
        </p:spPr>
        <p:txBody>
          <a:bodyPr>
            <a:normAutofit/>
          </a:bodyPr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zh-CN" sz="3200" dirty="0">
                <a:solidFill>
                  <a:srgbClr val="A50021"/>
                </a:solidFill>
                <a:latin typeface="Calibri" charset="0"/>
              </a:rPr>
              <a:t>LSI</a:t>
            </a:r>
            <a:r>
              <a:rPr lang="zh-CN" altLang="en-US" sz="3200" dirty="0">
                <a:solidFill>
                  <a:srgbClr val="A50021"/>
                </a:solidFill>
                <a:latin typeface="Calibri" charset="0"/>
              </a:rPr>
              <a:t>、</a:t>
            </a:r>
            <a:r>
              <a:rPr lang="en-US" altLang="zh-CN" sz="3200" dirty="0">
                <a:solidFill>
                  <a:srgbClr val="A50021"/>
                </a:solidFill>
                <a:latin typeface="Calibri" charset="0"/>
              </a:rPr>
              <a:t>HDP</a:t>
            </a:r>
            <a:r>
              <a:rPr lang="zh-CN" altLang="en-US" sz="3200" dirty="0">
                <a:solidFill>
                  <a:srgbClr val="A50021"/>
                </a:solidFill>
                <a:latin typeface="Calibri" charset="0"/>
              </a:rPr>
              <a:t>、</a:t>
            </a:r>
            <a:r>
              <a:rPr lang="en-US" altLang="zh-CN" sz="3200" dirty="0">
                <a:solidFill>
                  <a:srgbClr val="A50021"/>
                </a:solidFill>
                <a:latin typeface="Calibri" charset="0"/>
              </a:rPr>
              <a:t>……</a:t>
            </a:r>
            <a:endParaRPr lang="en-US" dirty="0">
              <a:latin typeface="Calibr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E00A1-255A-E64E-B8D2-DDB22BD12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4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67B91-61FC-4D1C-9299-F250F757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Latent Semantic Indexing (LSI)</a:t>
            </a:r>
            <a:endParaRPr lang="zh-CN" altLang="en-US" sz="3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FB5409E-73DE-46F5-83A3-D41EA421F313}"/>
              </a:ext>
            </a:extLst>
          </p:cNvPr>
          <p:cNvSpPr txBox="1"/>
          <p:nvPr/>
        </p:nvSpPr>
        <p:spPr>
          <a:xfrm>
            <a:off x="685800" y="971550"/>
            <a:ext cx="8001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+mn-lt"/>
                <a:ea typeface="等线" panose="02010600030101010101" pitchFamily="2" charset="-122"/>
              </a:rPr>
              <a:t>潜在语义索引</a:t>
            </a:r>
            <a:r>
              <a:rPr lang="en-US" altLang="zh-CN" sz="1800" dirty="0">
                <a:latin typeface="+mn-lt"/>
                <a:ea typeface="等线" panose="02010600030101010101" pitchFamily="2" charset="-122"/>
              </a:rPr>
              <a:t>(Latent Semantic Indexing,</a:t>
            </a:r>
            <a:r>
              <a:rPr lang="zh-CN" altLang="en-US" sz="1800" dirty="0">
                <a:latin typeface="+mn-lt"/>
                <a:ea typeface="等线" panose="02010600030101010101" pitchFamily="2" charset="-122"/>
              </a:rPr>
              <a:t>以下简称</a:t>
            </a:r>
            <a:r>
              <a:rPr lang="en-US" altLang="zh-CN" sz="1800" dirty="0">
                <a:latin typeface="+mn-lt"/>
                <a:ea typeface="等线" panose="02010600030101010101" pitchFamily="2" charset="-122"/>
              </a:rPr>
              <a:t>LSI)</a:t>
            </a:r>
            <a:r>
              <a:rPr lang="zh-CN" altLang="en-US" sz="1800" dirty="0">
                <a:latin typeface="+mn-lt"/>
                <a:ea typeface="等线" panose="02010600030101010101" pitchFamily="2" charset="-122"/>
              </a:rPr>
              <a:t>，有的文章也叫</a:t>
            </a:r>
            <a:r>
              <a:rPr lang="en-US" altLang="zh-CN" sz="1800" dirty="0">
                <a:latin typeface="+mn-lt"/>
                <a:ea typeface="等线" panose="02010600030101010101" pitchFamily="2" charset="-122"/>
              </a:rPr>
              <a:t>Latent Semantic  Analysis</a:t>
            </a:r>
            <a:r>
              <a:rPr lang="zh-CN" altLang="en-US" sz="1800" dirty="0">
                <a:latin typeface="+mn-lt"/>
                <a:ea typeface="等线" panose="02010600030101010101" pitchFamily="2" charset="-122"/>
              </a:rPr>
              <a:t>（</a:t>
            </a:r>
            <a:r>
              <a:rPr lang="en-US" altLang="zh-CN" sz="1800" dirty="0">
                <a:latin typeface="+mn-lt"/>
                <a:ea typeface="等线" panose="02010600030101010101" pitchFamily="2" charset="-122"/>
              </a:rPr>
              <a:t>LSA</a:t>
            </a:r>
            <a:r>
              <a:rPr lang="zh-CN" altLang="en-US" sz="1800" dirty="0">
                <a:latin typeface="+mn-lt"/>
                <a:ea typeface="等线" panose="02010600030101010101" pitchFamily="2" charset="-122"/>
              </a:rPr>
              <a:t>）。其实是一个东西，后面我们统称</a:t>
            </a:r>
            <a:r>
              <a:rPr lang="en-US" altLang="zh-CN" sz="1800" dirty="0">
                <a:latin typeface="+mn-lt"/>
                <a:ea typeface="等线" panose="02010600030101010101" pitchFamily="2" charset="-122"/>
              </a:rPr>
              <a:t>LSI</a:t>
            </a:r>
            <a:r>
              <a:rPr lang="zh-CN" altLang="en-US" sz="1800" dirty="0">
                <a:latin typeface="+mn-lt"/>
                <a:ea typeface="等线" panose="02010600030101010101" pitchFamily="2" charset="-122"/>
              </a:rPr>
              <a:t>，它是一种简单实用的主题模型。</a:t>
            </a:r>
            <a:r>
              <a:rPr lang="en-US" altLang="zh-CN" sz="1800" dirty="0">
                <a:latin typeface="+mn-lt"/>
                <a:ea typeface="等线" panose="02010600030101010101" pitchFamily="2" charset="-122"/>
              </a:rPr>
              <a:t>LSI</a:t>
            </a:r>
            <a:r>
              <a:rPr lang="zh-CN" altLang="en-US" sz="1800" dirty="0">
                <a:latin typeface="+mn-lt"/>
                <a:ea typeface="等线" panose="02010600030101010101" pitchFamily="2" charset="-122"/>
              </a:rPr>
              <a:t>是基于奇异值分解（</a:t>
            </a:r>
            <a:r>
              <a:rPr lang="en-US" altLang="zh-CN" sz="1800" dirty="0">
                <a:latin typeface="+mn-lt"/>
                <a:ea typeface="等线" panose="02010600030101010101" pitchFamily="2" charset="-122"/>
              </a:rPr>
              <a:t>SVD</a:t>
            </a:r>
            <a:r>
              <a:rPr lang="zh-CN" altLang="en-US" sz="1800" dirty="0">
                <a:latin typeface="+mn-lt"/>
                <a:ea typeface="等线" panose="02010600030101010101" pitchFamily="2" charset="-122"/>
              </a:rPr>
              <a:t>）的方法来得到文本的主题的。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92875C0-A480-47A5-9A84-D5A8BDEAB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325" y="2066331"/>
            <a:ext cx="2419350" cy="5905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B2C9E3-8C75-4C00-96D5-AFB05C257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49" y="2930889"/>
            <a:ext cx="7863840" cy="180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10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67B91-61FC-4D1C-9299-F250F757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Hierarchical Dirichlet Process (HDP)</a:t>
            </a:r>
            <a:endParaRPr lang="zh-CN" altLang="en-US" sz="3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AE997DF0-A4DD-42F9-AE40-2AFA8DD36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857250"/>
            <a:ext cx="7543801" cy="3429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ea typeface="等线" panose="02010600030101010101" pitchFamily="2" charset="-122"/>
              </a:rPr>
              <a:t> LDA</a:t>
            </a:r>
            <a:r>
              <a:rPr lang="zh-CN" altLang="en-US" sz="2000" dirty="0">
                <a:ea typeface="等线" panose="02010600030101010101" pitchFamily="2" charset="-122"/>
              </a:rPr>
              <a:t>的改进；</a:t>
            </a:r>
            <a:endParaRPr lang="en-US" altLang="zh-CN" sz="2000" dirty="0">
              <a:ea typeface="等线" panose="02010600030101010101" pitchFamily="2" charset="-122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ea typeface="等线" panose="02010600030101010101" pitchFamily="2" charset="-122"/>
              </a:rPr>
              <a:t> </a:t>
            </a:r>
            <a:r>
              <a:rPr lang="zh-CN" altLang="en-US" sz="2000" dirty="0">
                <a:ea typeface="等线" panose="02010600030101010101" pitchFamily="2" charset="-122"/>
              </a:rPr>
              <a:t>无需人工确</a:t>
            </a:r>
            <a:br>
              <a:rPr lang="en-US" altLang="zh-CN" sz="2000" dirty="0">
                <a:ea typeface="等线" panose="02010600030101010101" pitchFamily="2" charset="-122"/>
              </a:rPr>
            </a:br>
            <a:r>
              <a:rPr lang="zh-CN" altLang="en-US" sz="2000" dirty="0">
                <a:ea typeface="等线" panose="02010600030101010101" pitchFamily="2" charset="-122"/>
              </a:rPr>
              <a:t>定主题数量</a:t>
            </a:r>
            <a:r>
              <a:rPr lang="en-US" altLang="zh-CN" sz="2000" i="1" dirty="0">
                <a:ea typeface="等线" panose="02010600030101010101" pitchFamily="2" charset="-122"/>
              </a:rPr>
              <a:t>K</a:t>
            </a:r>
            <a:r>
              <a:rPr lang="zh-CN" altLang="en-US" sz="2000" dirty="0">
                <a:ea typeface="等线" panose="02010600030101010101" pitchFamily="2" charset="-122"/>
              </a:rPr>
              <a:t>。</a:t>
            </a:r>
            <a:endParaRPr lang="en-US" altLang="zh-CN" sz="1600" dirty="0">
              <a:ea typeface="等线" panose="02010600030101010101" pitchFamily="2" charset="-122"/>
            </a:endParaRPr>
          </a:p>
        </p:txBody>
      </p:sp>
      <p:pic>
        <p:nvPicPr>
          <p:cNvPr id="2050" name="Picture 2" descr="TOPIC MODELLING METHODS' COMPARISON">
            <a:extLst>
              <a:ext uri="{FF2B5EF4-FFF2-40B4-BE49-F238E27FC236}">
                <a16:creationId xmlns:a16="http://schemas.microsoft.com/office/drawing/2014/main" id="{649EC0CB-2D6C-4D9A-84E9-10FA1C67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47750"/>
            <a:ext cx="6176963" cy="371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267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67B91-61FC-4D1C-9299-F250F757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Topic Modeling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05E6D8-3523-47FF-A692-82FB48603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zh-CN" sz="2000" dirty="0"/>
              <a:t>A method of (usually unsupervised) discovery of latent or hidden structure in a corpus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/>
              <a:t> Applied primarily to text corpora, but </a:t>
            </a:r>
            <a:r>
              <a:rPr lang="en-US" altLang="zh-CN" sz="1800" b="1" dirty="0"/>
              <a:t>techniques are more general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/>
              <a:t> Provides a </a:t>
            </a:r>
            <a:r>
              <a:rPr lang="en-US" altLang="zh-CN" sz="1800" b="1" dirty="0"/>
              <a:t>modeling toolbox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/>
              <a:t> Has prompted the exploration of a variety of new </a:t>
            </a:r>
            <a:r>
              <a:rPr lang="en-US" altLang="zh-CN" sz="1800" b="1" dirty="0"/>
              <a:t>inference methods</a:t>
            </a:r>
            <a:r>
              <a:rPr lang="en-US" altLang="zh-CN" sz="1800" dirty="0"/>
              <a:t> to accommodate </a:t>
            </a:r>
            <a:r>
              <a:rPr lang="en-US" altLang="zh-CN" sz="1800" b="1" dirty="0"/>
              <a:t>large-scale datasets</a:t>
            </a:r>
          </a:p>
        </p:txBody>
      </p:sp>
    </p:spTree>
    <p:extLst>
      <p:ext uri="{BB962C8B-B14F-4D97-AF65-F5344CB8AC3E}">
        <p14:creationId xmlns:p14="http://schemas.microsoft.com/office/powerpoint/2010/main" val="962889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67B91-61FC-4D1C-9299-F250F757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Application 1 </a:t>
            </a:r>
            <a:r>
              <a:rPr lang="zh-CN" altLang="en-US" sz="3200" dirty="0">
                <a:latin typeface="等线" panose="02010600030101010101" pitchFamily="2" charset="-122"/>
                <a:ea typeface="等线" panose="02010600030101010101" pitchFamily="2" charset="-122"/>
              </a:rPr>
              <a:t>文档相似性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43AA142-9912-4148-B283-DAD234C58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257" y="935512"/>
            <a:ext cx="5637205" cy="19890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001491E-99FC-439F-AA57-A4141BF09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136" y="3033437"/>
            <a:ext cx="5536195" cy="181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60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67B91-61FC-4D1C-9299-F250F757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Application 2 </a:t>
            </a:r>
            <a:r>
              <a:rPr lang="zh-CN" altLang="en-US" sz="3200" dirty="0">
                <a:latin typeface="等线" panose="02010600030101010101" pitchFamily="2" charset="-122"/>
                <a:ea typeface="等线" panose="02010600030101010101" pitchFamily="2" charset="-122"/>
              </a:rPr>
              <a:t>自动标签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922CE74-D483-4D95-84F3-621B3ED5C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823" y="800099"/>
            <a:ext cx="5654353" cy="429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62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67B91-61FC-4D1C-9299-F250F757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Application 3 </a:t>
            </a:r>
            <a:r>
              <a:rPr lang="zh-CN" altLang="en-US" sz="3200" dirty="0">
                <a:latin typeface="等线" panose="02010600030101010101" pitchFamily="2" charset="-122"/>
                <a:ea typeface="等线" panose="02010600030101010101" pitchFamily="2" charset="-122"/>
              </a:rPr>
              <a:t>推荐算法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7756049-56B1-468D-8DEE-1FBA8F9AD5AE}"/>
              </a:ext>
            </a:extLst>
          </p:cNvPr>
          <p:cNvSpPr txBox="1"/>
          <p:nvPr/>
        </p:nvSpPr>
        <p:spPr>
          <a:xfrm>
            <a:off x="822960" y="895350"/>
            <a:ext cx="7543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等线" panose="02010600030101010101" pitchFamily="2" charset="-122"/>
                <a:ea typeface="等线" panose="02010600030101010101" pitchFamily="2" charset="-122"/>
              </a:rPr>
              <a:t>常见的个性化新闻推荐手段有基于关键词的，基于新闻频道栏目的等，但是基于关键词的由于粒度较细，不太容易满足推荐系统的“多样性”，而基于喜爱栏目（比如</a:t>
            </a:r>
            <a:r>
              <a:rPr lang="en-US" altLang="zh-CN" sz="1800" dirty="0">
                <a:latin typeface="等线" panose="02010600030101010101" pitchFamily="2" charset="-122"/>
                <a:ea typeface="等线" panose="02010600030101010101" pitchFamily="2" charset="-122"/>
              </a:rPr>
              <a:t>NBA</a:t>
            </a:r>
            <a:r>
              <a:rPr lang="zh-CN" altLang="en-US" sz="1800" dirty="0">
                <a:latin typeface="等线" panose="02010600030101010101" pitchFamily="2" charset="-122"/>
                <a:ea typeface="等线" panose="02010600030101010101" pitchFamily="2" charset="-122"/>
              </a:rPr>
              <a:t>）的个性化推荐粒度又太粗，所以就比较有必要研究基于主题的推荐系统了。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E3B3ACD-851B-44F7-AA76-6D3B6F62D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653" y="2095679"/>
            <a:ext cx="6220693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322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67B91-61FC-4D1C-9299-F250F757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Application </a:t>
            </a:r>
            <a:r>
              <a:rPr lang="en-US" altLang="zh-CN" dirty="0"/>
              <a:t>4</a:t>
            </a:r>
            <a:r>
              <a:rPr lang="en-US" altLang="zh-CN" sz="3200" dirty="0"/>
              <a:t> </a:t>
            </a:r>
            <a:r>
              <a:rPr lang="zh-CN" altLang="en-US" sz="3200" dirty="0">
                <a:latin typeface="等线" panose="02010600030101010101" pitchFamily="2" charset="-122"/>
                <a:ea typeface="等线" panose="02010600030101010101" pitchFamily="2" charset="-122"/>
              </a:rPr>
              <a:t>主题排序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3A7F25A-A193-48B8-92E6-5CA8674EA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56" y="1042834"/>
            <a:ext cx="7021687" cy="30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729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Topic Modeling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3460238" y="2800350"/>
            <a:ext cx="5009393" cy="1691640"/>
          </a:xfrm>
        </p:spPr>
        <p:txBody>
          <a:bodyPr>
            <a:normAutofit/>
          </a:bodyPr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zh-CN" sz="3200" dirty="0">
                <a:solidFill>
                  <a:srgbClr val="A50021"/>
                </a:solidFill>
                <a:latin typeface="Calibri" charset="0"/>
              </a:rPr>
              <a:t>LSI</a:t>
            </a:r>
            <a:r>
              <a:rPr lang="zh-CN" altLang="en-US" sz="3200" dirty="0">
                <a:solidFill>
                  <a:srgbClr val="A50021"/>
                </a:solidFill>
                <a:latin typeface="Calibri" charset="0"/>
              </a:rPr>
              <a:t>、</a:t>
            </a:r>
            <a:r>
              <a:rPr lang="en-US" altLang="zh-CN" sz="3200" dirty="0">
                <a:solidFill>
                  <a:srgbClr val="A50021"/>
                </a:solidFill>
                <a:latin typeface="Calibri" charset="0"/>
              </a:rPr>
              <a:t>HDP</a:t>
            </a:r>
            <a:r>
              <a:rPr lang="zh-CN" altLang="en-US" sz="3200" dirty="0">
                <a:solidFill>
                  <a:srgbClr val="A50021"/>
                </a:solidFill>
                <a:latin typeface="Calibri" charset="0"/>
              </a:rPr>
              <a:t>、</a:t>
            </a:r>
            <a:r>
              <a:rPr lang="en-US" altLang="zh-CN" sz="3200" dirty="0">
                <a:solidFill>
                  <a:srgbClr val="A50021"/>
                </a:solidFill>
                <a:latin typeface="Calibri" charset="0"/>
              </a:rPr>
              <a:t>……</a:t>
            </a:r>
            <a:endParaRPr lang="en-US" dirty="0">
              <a:latin typeface="Calibr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E00A1-255A-E64E-B8D2-DDB22BD12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398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Topic Modeling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3460238" y="2800350"/>
            <a:ext cx="5009393" cy="1691640"/>
          </a:xfrm>
        </p:spPr>
        <p:txBody>
          <a:bodyPr>
            <a:normAutofit/>
          </a:bodyPr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zh-CN" sz="3200" dirty="0">
                <a:solidFill>
                  <a:srgbClr val="A50021"/>
                </a:solidFill>
                <a:latin typeface="Calibri" charset="0"/>
              </a:rPr>
              <a:t>Using </a:t>
            </a:r>
            <a:r>
              <a:rPr lang="en-US" altLang="zh-CN" sz="3200" dirty="0" err="1">
                <a:solidFill>
                  <a:srgbClr val="A50021"/>
                </a:solidFill>
                <a:latin typeface="Calibri" charset="0"/>
              </a:rPr>
              <a:t>Gensim</a:t>
            </a:r>
            <a:endParaRPr lang="en-US" dirty="0">
              <a:latin typeface="Calibr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E00A1-255A-E64E-B8D2-DDB22BD12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98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67B91-61FC-4D1C-9299-F250F757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TF-IDF</a:t>
            </a:r>
            <a:endParaRPr lang="zh-CN" altLang="en-US" sz="3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49A961D-E656-4303-8660-B60FD31CA3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772"/>
          <a:stretch/>
        </p:blipFill>
        <p:spPr>
          <a:xfrm>
            <a:off x="610949" y="2013695"/>
            <a:ext cx="7967822" cy="111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640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67B91-61FC-4D1C-9299-F250F757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LSI</a:t>
            </a:r>
            <a:endParaRPr lang="zh-CN" altLang="en-US" sz="3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49A961D-E656-4303-8660-B60FD31CA3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62" b="48976"/>
          <a:stretch/>
        </p:blipFill>
        <p:spPr>
          <a:xfrm>
            <a:off x="588089" y="966003"/>
            <a:ext cx="7967822" cy="32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605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67B91-61FC-4D1C-9299-F250F757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RP</a:t>
            </a:r>
            <a:endParaRPr lang="zh-CN" altLang="en-US" sz="3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49A961D-E656-4303-8660-B60FD31CA3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574" b="35879"/>
          <a:stretch/>
        </p:blipFill>
        <p:spPr>
          <a:xfrm>
            <a:off x="610949" y="1962150"/>
            <a:ext cx="796782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921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67B91-61FC-4D1C-9299-F250F757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LDA</a:t>
            </a:r>
            <a:endParaRPr lang="zh-CN" altLang="en-US" sz="3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49A961D-E656-4303-8660-B60FD31CA3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024" b="16914"/>
          <a:stretch/>
        </p:blipFill>
        <p:spPr>
          <a:xfrm>
            <a:off x="588089" y="1809750"/>
            <a:ext cx="7967822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86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67B91-61FC-4D1C-9299-F250F757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Example 1</a:t>
            </a:r>
            <a:endParaRPr lang="zh-CN" altLang="en-US" sz="3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B91A55-CEE2-4DA9-B15A-5DD76EFFB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181" y="1047750"/>
            <a:ext cx="5120640" cy="10640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002E78F-FBC1-4691-B651-248601522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181" y="2266950"/>
            <a:ext cx="5220393" cy="1022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657C2CC-EFDE-4A97-8B66-D92B8315E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181" y="3444586"/>
            <a:ext cx="5187142" cy="103909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3E9E7DB-13F7-478C-8F90-C8A285EF55B6}"/>
              </a:ext>
            </a:extLst>
          </p:cNvPr>
          <p:cNvSpPr txBox="1"/>
          <p:nvPr/>
        </p:nvSpPr>
        <p:spPr>
          <a:xfrm>
            <a:off x="731520" y="4660229"/>
            <a:ext cx="76809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latin typeface="+mn-lt"/>
              </a:rPr>
              <a:t>Dirichlet-­‐multinomial regression (DMR) topic model on ICML (</a:t>
            </a:r>
            <a:r>
              <a:rPr lang="en-US" altLang="zh-CN" sz="1400" b="1" dirty="0" err="1">
                <a:latin typeface="+mn-lt"/>
              </a:rPr>
              <a:t>Mimno</a:t>
            </a:r>
            <a:r>
              <a:rPr lang="en-US" altLang="zh-CN" sz="1400" b="1" dirty="0">
                <a:latin typeface="+mn-lt"/>
              </a:rPr>
              <a:t> &amp; McCallum, 2008)</a:t>
            </a:r>
            <a:endParaRPr lang="zh-CN" altLang="en-US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5735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67B91-61FC-4D1C-9299-F250F757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HDP</a:t>
            </a:r>
            <a:endParaRPr lang="zh-CN" altLang="en-US" sz="3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49A961D-E656-4303-8660-B60FD31CA3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963"/>
          <a:stretch/>
        </p:blipFill>
        <p:spPr>
          <a:xfrm>
            <a:off x="588089" y="1853004"/>
            <a:ext cx="7967822" cy="14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056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Topic Modeling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3460238" y="2800350"/>
            <a:ext cx="5009393" cy="1691640"/>
          </a:xfrm>
        </p:spPr>
        <p:txBody>
          <a:bodyPr>
            <a:normAutofit/>
          </a:bodyPr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zh-CN" sz="3200" dirty="0">
                <a:solidFill>
                  <a:srgbClr val="A50021"/>
                </a:solidFill>
                <a:latin typeface="Calibri" charset="0"/>
              </a:rPr>
              <a:t>Using </a:t>
            </a:r>
            <a:r>
              <a:rPr lang="en-US" altLang="zh-CN" sz="3200" dirty="0" err="1">
                <a:solidFill>
                  <a:srgbClr val="A50021"/>
                </a:solidFill>
                <a:latin typeface="Calibri" charset="0"/>
              </a:rPr>
              <a:t>Gensim</a:t>
            </a:r>
            <a:endParaRPr lang="en-US" dirty="0">
              <a:latin typeface="Calibr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E00A1-255A-E64E-B8D2-DDB22BD12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037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67B91-61FC-4D1C-9299-F250F757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Example 2</a:t>
            </a:r>
            <a:endParaRPr lang="zh-CN" altLang="en-US" sz="32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6330768-46EA-4C92-95AA-267D24669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95350"/>
            <a:ext cx="4267200" cy="404916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BDBFAF1-85DD-493E-BD0C-60C71CB0F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876298"/>
            <a:ext cx="762000" cy="39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58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67B91-61FC-4D1C-9299-F250F757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Example 3</a:t>
            </a:r>
            <a:endParaRPr lang="zh-CN" altLang="en-US" sz="3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E658D9-797C-4F9F-8AAF-82F84BCA8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23950"/>
            <a:ext cx="6644640" cy="36253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AB4FCEA-79F0-4C3D-B113-24725A50726B}"/>
              </a:ext>
            </a:extLst>
          </p:cNvPr>
          <p:cNvSpPr txBox="1"/>
          <p:nvPr/>
        </p:nvSpPr>
        <p:spPr>
          <a:xfrm>
            <a:off x="457200" y="226695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+mn-lt"/>
              </a:rPr>
              <a:t>Manual</a:t>
            </a:r>
            <a:endParaRPr lang="zh-CN" altLang="en-US" sz="2000" b="1" dirty="0">
              <a:latin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A8B7257-0BBF-4A00-9745-C0A1E00A830A}"/>
              </a:ext>
            </a:extLst>
          </p:cNvPr>
          <p:cNvSpPr txBox="1"/>
          <p:nvPr/>
        </p:nvSpPr>
        <p:spPr>
          <a:xfrm>
            <a:off x="457200" y="318135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+mn-lt"/>
              </a:rPr>
              <a:t>LDA</a:t>
            </a:r>
            <a:endParaRPr lang="zh-CN" altLang="en-US" sz="2000" b="1" dirty="0">
              <a:latin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4786098-CC39-4353-AFFC-4A43CDFF0540}"/>
              </a:ext>
            </a:extLst>
          </p:cNvPr>
          <p:cNvSpPr txBox="1"/>
          <p:nvPr/>
        </p:nvSpPr>
        <p:spPr>
          <a:xfrm>
            <a:off x="457200" y="4093906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+mn-lt"/>
              </a:rPr>
              <a:t>SLDA</a:t>
            </a:r>
            <a:endParaRPr lang="zh-CN" alt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5677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67B91-61FC-4D1C-9299-F250F757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Topic Modeling</a:t>
            </a:r>
            <a:endParaRPr lang="zh-CN" altLang="en-US" sz="32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143D9E9-09D9-40CD-AADC-31ECDEEA63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82" b="32221"/>
          <a:stretch/>
        </p:blipFill>
        <p:spPr>
          <a:xfrm>
            <a:off x="1015438" y="1276350"/>
            <a:ext cx="7351322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77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67B91-61FC-4D1C-9299-F250F757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Topic Modeling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05E6D8-3523-47FF-A692-82FB48603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1800" dirty="0"/>
              <a:t> Topic models are algorithms for discovering the main themes in an unstructured corpus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1800" dirty="0"/>
              <a:t> They require no prior information, training set, or labelling of texts before estimation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1800" dirty="0"/>
              <a:t> They allow us to automatically organize, understand, and summaries large archives of text data</a:t>
            </a:r>
          </a:p>
          <a:p>
            <a:pPr marL="493713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1600" dirty="0"/>
              <a:t>Uncover hidden themes.</a:t>
            </a:r>
          </a:p>
          <a:p>
            <a:pPr marL="493713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1600" dirty="0"/>
              <a:t>Annotate the documents according to themes.</a:t>
            </a:r>
          </a:p>
          <a:p>
            <a:pPr marL="493713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1600" dirty="0"/>
              <a:t>Organize the collection using annotations.</a:t>
            </a:r>
          </a:p>
        </p:txBody>
      </p:sp>
    </p:spTree>
    <p:extLst>
      <p:ext uri="{BB962C8B-B14F-4D97-AF65-F5344CB8AC3E}">
        <p14:creationId xmlns:p14="http://schemas.microsoft.com/office/powerpoint/2010/main" val="3721402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67B91-61FC-4D1C-9299-F250F757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What is a “topic”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05E6D8-3523-47FF-A692-82FB48603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625" y="895350"/>
            <a:ext cx="7543801" cy="3429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1600" b="1" dirty="0"/>
              <a:t> Google: </a:t>
            </a:r>
            <a:r>
              <a:rPr lang="en-US" altLang="zh-CN" sz="1600" dirty="0"/>
              <a:t>“a matter dealt with in a text or conversation”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1600" b="1" dirty="0"/>
              <a:t> Topic models: </a:t>
            </a:r>
            <a:r>
              <a:rPr lang="en-US" altLang="zh-CN" sz="1600" dirty="0"/>
              <a:t>probability distribution over a fixed word vocabulary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/>
              <a:t> Consider a vocabulary: gene, DNA, genetic, data, number, computer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/>
              <a:t> When speaking about genetics, you will: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/>
              <a:t>Frequently use the words “gene”, “DNA” &amp; “genetic”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/>
              <a:t>Infrequently use the words “data”, “number” &amp; “computer”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/>
              <a:t> When speaking about computation, you will: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/>
              <a:t>Frequently use the words “data”, “number” &amp; “computer”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/>
              <a:t>Infrequently use the words “gene”, “DNA” &amp; “genetic”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ECA41DD-D5BD-4159-9EEC-6FA9FA0AB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913" y="4111669"/>
            <a:ext cx="4458174" cy="9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3490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8071</TotalTime>
  <Words>1009</Words>
  <Application>Microsoft Office PowerPoint</Application>
  <PresentationFormat>全屏显示(16:9)</PresentationFormat>
  <Paragraphs>136</Paragraphs>
  <Slides>41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1" baseType="lpstr">
      <vt:lpstr>等线</vt:lpstr>
      <vt:lpstr>Arial</vt:lpstr>
      <vt:lpstr>Calibri</vt:lpstr>
      <vt:lpstr>Calibri Light</vt:lpstr>
      <vt:lpstr>Lucida Sans</vt:lpstr>
      <vt:lpstr>Tahoma</vt:lpstr>
      <vt:lpstr>Times</vt:lpstr>
      <vt:lpstr>Times New Roman</vt:lpstr>
      <vt:lpstr>Wingdings</vt:lpstr>
      <vt:lpstr>Retrospect</vt:lpstr>
      <vt:lpstr>Topic Modeling</vt:lpstr>
      <vt:lpstr>Motivation</vt:lpstr>
      <vt:lpstr>Topic Modeling</vt:lpstr>
      <vt:lpstr>Example 1</vt:lpstr>
      <vt:lpstr>Example 2</vt:lpstr>
      <vt:lpstr>Example 3</vt:lpstr>
      <vt:lpstr>Topic Modeling</vt:lpstr>
      <vt:lpstr>Topic Modeling</vt:lpstr>
      <vt:lpstr>What is a “topic”</vt:lpstr>
      <vt:lpstr>Topic Modeling</vt:lpstr>
      <vt:lpstr>Topic Modeling</vt:lpstr>
      <vt:lpstr>Introduction</vt:lpstr>
      <vt:lpstr>Introduction</vt:lpstr>
      <vt:lpstr>Introduction</vt:lpstr>
      <vt:lpstr>Introduction</vt:lpstr>
      <vt:lpstr>Introduction</vt:lpstr>
      <vt:lpstr>Latent Dirichlet Allocation (LDA)</vt:lpstr>
      <vt:lpstr>Details</vt:lpstr>
      <vt:lpstr>Algorithm</vt:lpstr>
      <vt:lpstr>Algorithm</vt:lpstr>
      <vt:lpstr>Latent Dirichlet Allocation: Algorithm</vt:lpstr>
      <vt:lpstr>Algorithm</vt:lpstr>
      <vt:lpstr>Algorithm</vt:lpstr>
      <vt:lpstr>Algorithm</vt:lpstr>
      <vt:lpstr>Parameters</vt:lpstr>
      <vt:lpstr>Topic Modeling</vt:lpstr>
      <vt:lpstr>Topic Modeling</vt:lpstr>
      <vt:lpstr>Latent Semantic Indexing (LSI)</vt:lpstr>
      <vt:lpstr>Hierarchical Dirichlet Process (HDP)</vt:lpstr>
      <vt:lpstr>Application 1 文档相似性</vt:lpstr>
      <vt:lpstr>Application 2 自动标签</vt:lpstr>
      <vt:lpstr>Application 3 推荐算法</vt:lpstr>
      <vt:lpstr>Application 4 主题排序</vt:lpstr>
      <vt:lpstr>Topic Modeling</vt:lpstr>
      <vt:lpstr>Topic Modeling</vt:lpstr>
      <vt:lpstr>TF-IDF</vt:lpstr>
      <vt:lpstr>LSI</vt:lpstr>
      <vt:lpstr>RP</vt:lpstr>
      <vt:lpstr>LDA</vt:lpstr>
      <vt:lpstr>HDP</vt:lpstr>
      <vt:lpstr>Topic Modeling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Minimum Edit Distance</dc:title>
  <dc:subject>Speech and Language Processing</dc:subject>
  <dc:creator>Dan Jurafsky</dc:creator>
  <cp:keywords/>
  <dc:description/>
  <cp:lastModifiedBy>闵 勇</cp:lastModifiedBy>
  <cp:revision>489</cp:revision>
  <cp:lastPrinted>2009-04-20T16:46:08Z</cp:lastPrinted>
  <dcterms:created xsi:type="dcterms:W3CDTF">2010-04-19T15:31:24Z</dcterms:created>
  <dcterms:modified xsi:type="dcterms:W3CDTF">2023-03-26T13:52:28Z</dcterms:modified>
  <cp:category/>
</cp:coreProperties>
</file>